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451" r:id="rId3"/>
    <p:sldId id="651" r:id="rId4"/>
    <p:sldId id="652" r:id="rId5"/>
    <p:sldId id="650" r:id="rId6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DB91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1546" autoAdjust="0"/>
    <p:restoredTop sz="95918" autoAdjust="0"/>
  </p:normalViewPr>
  <p:slideViewPr>
    <p:cSldViewPr>
      <p:cViewPr varScale="1">
        <p:scale>
          <a:sx n="89" d="100"/>
          <a:sy n="89" d="100"/>
        </p:scale>
        <p:origin x="1469" y="8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3 Grupo"/>
          <p:cNvGrpSpPr/>
          <p:nvPr userDrawn="1"/>
        </p:nvGrpSpPr>
        <p:grpSpPr>
          <a:xfrm>
            <a:off x="-3132" y="0"/>
            <a:ext cx="9150264" cy="6858000"/>
            <a:chOff x="-3132" y="0"/>
            <a:chExt cx="9150264" cy="6858000"/>
          </a:xfrm>
        </p:grpSpPr>
        <p:pic>
          <p:nvPicPr>
            <p:cNvPr id="1026" name="Picture 2"/>
            <p:cNvPicPr>
              <a:picLocks noChangeAspect="1" noChangeArrowheads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3132" y="0"/>
              <a:ext cx="9150264" cy="6858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" name="1 Imagen"/>
            <p:cNvPicPr>
              <a:picLocks noChangeAspect="1"/>
            </p:cNvPicPr>
            <p:nvPr userDrawn="1"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17702" b="24507"/>
            <a:stretch/>
          </p:blipFill>
          <p:spPr>
            <a:xfrm>
              <a:off x="5940152" y="5877272"/>
              <a:ext cx="2655787" cy="69940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5424647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10 Conector recto"/>
          <p:cNvCxnSpPr/>
          <p:nvPr userDrawn="1"/>
        </p:nvCxnSpPr>
        <p:spPr>
          <a:xfrm>
            <a:off x="0" y="764704"/>
            <a:ext cx="9144000" cy="0"/>
          </a:xfrm>
          <a:prstGeom prst="line">
            <a:avLst/>
          </a:prstGeom>
          <a:ln w="28575">
            <a:solidFill>
              <a:srgbClr val="FDB91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" name="2 Grupo"/>
          <p:cNvGrpSpPr/>
          <p:nvPr userDrawn="1"/>
        </p:nvGrpSpPr>
        <p:grpSpPr>
          <a:xfrm>
            <a:off x="0" y="6143625"/>
            <a:ext cx="9144000" cy="714375"/>
            <a:chOff x="0" y="6143625"/>
            <a:chExt cx="9144000" cy="714375"/>
          </a:xfrm>
        </p:grpSpPr>
        <p:pic>
          <p:nvPicPr>
            <p:cNvPr id="2050" name="Picture 2"/>
            <p:cNvPicPr>
              <a:picLocks noChangeAspect="1" noChangeArrowheads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6143625"/>
              <a:ext cx="9144000" cy="7143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6" name="5 Imagen"/>
            <p:cNvPicPr>
              <a:picLocks noChangeAspect="1"/>
            </p:cNvPicPr>
            <p:nvPr userDrawn="1"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17702" b="24507"/>
            <a:stretch/>
          </p:blipFill>
          <p:spPr>
            <a:xfrm>
              <a:off x="6948264" y="6237312"/>
              <a:ext cx="2079723" cy="547694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42545849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2 Grupo"/>
          <p:cNvGrpSpPr/>
          <p:nvPr userDrawn="1"/>
        </p:nvGrpSpPr>
        <p:grpSpPr>
          <a:xfrm>
            <a:off x="0" y="6143625"/>
            <a:ext cx="9144000" cy="714375"/>
            <a:chOff x="0" y="6143625"/>
            <a:chExt cx="9144000" cy="714375"/>
          </a:xfrm>
        </p:grpSpPr>
        <p:pic>
          <p:nvPicPr>
            <p:cNvPr id="4" name="Picture 2"/>
            <p:cNvPicPr>
              <a:picLocks noChangeAspect="1" noChangeArrowheads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6143625"/>
              <a:ext cx="9144000" cy="7143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5" name="4 Imagen"/>
            <p:cNvPicPr>
              <a:picLocks noChangeAspect="1"/>
            </p:cNvPicPr>
            <p:nvPr userDrawn="1"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17702" b="24507"/>
            <a:stretch/>
          </p:blipFill>
          <p:spPr>
            <a:xfrm>
              <a:off x="6948264" y="6237312"/>
              <a:ext cx="2079723" cy="547694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0096499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6469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1 Grupo"/>
          <p:cNvGrpSpPr/>
          <p:nvPr userDrawn="1"/>
        </p:nvGrpSpPr>
        <p:grpSpPr>
          <a:xfrm>
            <a:off x="-3132" y="0"/>
            <a:ext cx="9150264" cy="6858000"/>
            <a:chOff x="-3132" y="0"/>
            <a:chExt cx="9150264" cy="6858000"/>
          </a:xfrm>
        </p:grpSpPr>
        <p:pic>
          <p:nvPicPr>
            <p:cNvPr id="4" name="Picture 2"/>
            <p:cNvPicPr>
              <a:picLocks noChangeAspect="1" noChangeArrowheads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3132" y="0"/>
              <a:ext cx="9150264" cy="6858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5" name="4 Imagen"/>
            <p:cNvPicPr>
              <a:picLocks noChangeAspect="1"/>
            </p:cNvPicPr>
            <p:nvPr userDrawn="1"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17702" b="24507"/>
            <a:stretch/>
          </p:blipFill>
          <p:spPr>
            <a:xfrm>
              <a:off x="5940152" y="5877272"/>
              <a:ext cx="2655787" cy="69940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6701412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10 Conector recto"/>
          <p:cNvCxnSpPr/>
          <p:nvPr userDrawn="1"/>
        </p:nvCxnSpPr>
        <p:spPr>
          <a:xfrm>
            <a:off x="0" y="764704"/>
            <a:ext cx="9144000" cy="0"/>
          </a:xfrm>
          <a:prstGeom prst="line">
            <a:avLst/>
          </a:prstGeom>
          <a:ln w="28575">
            <a:solidFill>
              <a:srgbClr val="FDB91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Picture 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143625"/>
            <a:ext cx="9144000" cy="714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5 Imagen"/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7702" b="24507"/>
          <a:stretch/>
        </p:blipFill>
        <p:spPr>
          <a:xfrm>
            <a:off x="6948264" y="6237312"/>
            <a:ext cx="2079723" cy="547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86409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679239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4" r:id="rId3"/>
    <p:sldLayoutId id="2147483657" r:id="rId4"/>
    <p:sldLayoutId id="2147483659" r:id="rId5"/>
    <p:sldLayoutId id="2147483661" r:id="rId6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>
            <a:spLocks noChangeArrowheads="1"/>
          </p:cNvSpPr>
          <p:nvPr/>
        </p:nvSpPr>
        <p:spPr bwMode="auto">
          <a:xfrm>
            <a:off x="2096976" y="3364769"/>
            <a:ext cx="6534224" cy="8931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2075" tIns="46038" rIns="92075" bIns="46038" anchor="ctr">
            <a:spAutoFit/>
          </a:bodyPr>
          <a:lstStyle/>
          <a:p>
            <a:pPr algn="ctr" eaLnBrk="0" hangingPunct="0"/>
            <a:endParaRPr kumimoji="1" lang="es-MX" sz="2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eaLnBrk="0" hangingPunct="0"/>
            <a:r>
              <a:rPr kumimoji="1" lang="es-MX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Juntos… hacemos la diferencia</a:t>
            </a:r>
          </a:p>
        </p:txBody>
      </p:sp>
      <p:pic>
        <p:nvPicPr>
          <p:cNvPr id="6" name="Imagen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5616" y="1431006"/>
            <a:ext cx="6912768" cy="31501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3565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700808"/>
            <a:ext cx="9144000" cy="23612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46121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 txBox="1">
            <a:spLocks/>
          </p:cNvSpPr>
          <p:nvPr/>
        </p:nvSpPr>
        <p:spPr>
          <a:xfrm>
            <a:off x="-900608" y="22469"/>
            <a:ext cx="4644008" cy="732058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s-MX" b="1" dirty="0"/>
          </a:p>
        </p:txBody>
      </p:sp>
      <p:sp>
        <p:nvSpPr>
          <p:cNvPr id="8" name="Rectángulo 7"/>
          <p:cNvSpPr/>
          <p:nvPr/>
        </p:nvSpPr>
        <p:spPr>
          <a:xfrm>
            <a:off x="179512" y="1124744"/>
            <a:ext cx="3888432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es-MX" sz="6000" b="1" dirty="0" smtClean="0">
              <a:latin typeface="+mj-lt"/>
            </a:endParaRPr>
          </a:p>
          <a:p>
            <a:pPr algn="ctr"/>
            <a:r>
              <a:rPr lang="es-MX" sz="6000" b="1" dirty="0" smtClean="0">
                <a:latin typeface="+mj-lt"/>
              </a:rPr>
              <a:t>Santiago Maldonado Torres</a:t>
            </a:r>
            <a:endParaRPr lang="es-MX" sz="4800" dirty="0">
              <a:latin typeface="+mj-lt"/>
            </a:endParaRPr>
          </a:p>
          <a:p>
            <a:pPr algn="ctr"/>
            <a:endParaRPr lang="es-MX" sz="4000" dirty="0">
              <a:latin typeface="+mj-lt"/>
            </a:endParaRPr>
          </a:p>
        </p:txBody>
      </p:sp>
      <p:sp>
        <p:nvSpPr>
          <p:cNvPr id="5" name="Rectángulo 4"/>
          <p:cNvSpPr/>
          <p:nvPr/>
        </p:nvSpPr>
        <p:spPr>
          <a:xfrm>
            <a:off x="4572000" y="1045180"/>
            <a:ext cx="4392488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MX" sz="2200" dirty="0" smtClean="0">
                <a:latin typeface="+mj-lt"/>
              </a:rPr>
              <a:t>Cuenta con 17 años de experiencia en el Sector de Ahorro y Crédito Popular Mexicano, destacándose su participación en el Programa </a:t>
            </a:r>
            <a:r>
              <a:rPr lang="es-ES_tradnl" sz="2200" dirty="0"/>
              <a:t>de Asistencia Técnica para </a:t>
            </a:r>
            <a:r>
              <a:rPr lang="es-ES_tradnl" sz="2200" dirty="0" err="1"/>
              <a:t>Microfinanciamiento</a:t>
            </a:r>
            <a:r>
              <a:rPr lang="es-ES_tradnl" sz="2200" dirty="0"/>
              <a:t> Rural (proyecto de inclusión financiera apoyado por el Gobierno de México). </a:t>
            </a:r>
            <a:r>
              <a:rPr lang="es-ES_tradnl" sz="2200" dirty="0" smtClean="0"/>
              <a:t>Desde 2012 forma parte del equipo de Woccu Latinoamérica sede México, en el cual brinda asistencia técnica y capacitación a Cooperativas del referido sector.</a:t>
            </a:r>
            <a:endParaRPr lang="es-MX" sz="2200" dirty="0">
              <a:latin typeface="+mj-lt"/>
            </a:endParaRPr>
          </a:p>
          <a:p>
            <a:endParaRPr lang="es-MX" sz="22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989856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 txBox="1">
            <a:spLocks/>
          </p:cNvSpPr>
          <p:nvPr/>
        </p:nvSpPr>
        <p:spPr>
          <a:xfrm>
            <a:off x="-900608" y="22469"/>
            <a:ext cx="4644008" cy="732058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s-MX" b="1" dirty="0"/>
          </a:p>
        </p:txBody>
      </p:sp>
      <p:sp>
        <p:nvSpPr>
          <p:cNvPr id="5" name="Rectángulo 4"/>
          <p:cNvSpPr/>
          <p:nvPr/>
        </p:nvSpPr>
        <p:spPr>
          <a:xfrm>
            <a:off x="325973" y="3429000"/>
            <a:ext cx="8784976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sz="3200" b="1" u="sng" dirty="0" smtClean="0">
                <a:latin typeface="+mj-lt"/>
              </a:rPr>
              <a:t>CONCLUSIONES Y RECOMENDACIONES PARA LA ACCIÓN</a:t>
            </a:r>
          </a:p>
          <a:p>
            <a:pPr algn="ctr"/>
            <a:endParaRPr lang="es-MX" sz="3200" b="1" dirty="0">
              <a:latin typeface="+mj-lt"/>
            </a:endParaRPr>
          </a:p>
          <a:p>
            <a:pPr algn="ctr"/>
            <a:r>
              <a:rPr lang="es-MX" sz="3200" b="1" dirty="0" smtClean="0">
                <a:latin typeface="+mj-lt"/>
              </a:rPr>
              <a:t>El papel de estos instrumentos en el desarrollo local</a:t>
            </a:r>
            <a:endParaRPr lang="es-MX" sz="3200" b="1" dirty="0">
              <a:latin typeface="+mj-lt"/>
            </a:endParaRPr>
          </a:p>
          <a:p>
            <a:pPr algn="ctr"/>
            <a:endParaRPr lang="es-MX" sz="3200" b="1" dirty="0">
              <a:latin typeface="+mj-lt"/>
            </a:endParaRPr>
          </a:p>
        </p:txBody>
      </p:sp>
      <p:pic>
        <p:nvPicPr>
          <p:cNvPr id="6" name="Imagen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576" y="908720"/>
            <a:ext cx="7776864" cy="20082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34646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>
            <a:spLocks noChangeArrowheads="1"/>
          </p:cNvSpPr>
          <p:nvPr/>
        </p:nvSpPr>
        <p:spPr bwMode="auto">
          <a:xfrm>
            <a:off x="2096976" y="3364769"/>
            <a:ext cx="6534224" cy="8931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2075" tIns="46038" rIns="92075" bIns="46038" anchor="ctr">
            <a:spAutoFit/>
          </a:bodyPr>
          <a:lstStyle/>
          <a:p>
            <a:pPr algn="ctr" eaLnBrk="0" hangingPunct="0"/>
            <a:endParaRPr kumimoji="1" lang="es-MX" sz="2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eaLnBrk="0" hangingPunct="0"/>
            <a:r>
              <a:rPr kumimoji="1" lang="es-MX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Juntos… hacemos la diferencia</a:t>
            </a:r>
          </a:p>
        </p:txBody>
      </p:sp>
      <p:pic>
        <p:nvPicPr>
          <p:cNvPr id="6" name="Imagen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5616" y="1431006"/>
            <a:ext cx="6912768" cy="31501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559365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7578</TotalTime>
  <Words>94</Words>
  <Application>Microsoft Office PowerPoint</Application>
  <PresentationFormat>Presentación en pantalla (4:3)</PresentationFormat>
  <Paragraphs>10</Paragraphs>
  <Slides>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8" baseType="lpstr">
      <vt:lpstr>Arial</vt:lpstr>
      <vt:lpstr>Calibri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HP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Yaneli.Garcia</dc:creator>
  <cp:lastModifiedBy>Santiago Maldonado</cp:lastModifiedBy>
  <cp:revision>628</cp:revision>
  <dcterms:created xsi:type="dcterms:W3CDTF">2015-03-09T02:38:50Z</dcterms:created>
  <dcterms:modified xsi:type="dcterms:W3CDTF">2020-12-01T16:13:34Z</dcterms:modified>
</cp:coreProperties>
</file>